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</p:sldMasterIdLst>
  <p:notesMasterIdLst>
    <p:notesMasterId r:id="rId41"/>
  </p:notesMasterIdLst>
  <p:handoutMasterIdLst>
    <p:handoutMasterId r:id="rId42"/>
  </p:handoutMasterIdLst>
  <p:sldIdLst>
    <p:sldId id="500" r:id="rId8"/>
    <p:sldId id="479" r:id="rId9"/>
    <p:sldId id="377" r:id="rId10"/>
    <p:sldId id="368" r:id="rId11"/>
    <p:sldId id="369" r:id="rId12"/>
    <p:sldId id="372" r:id="rId13"/>
    <p:sldId id="373" r:id="rId14"/>
    <p:sldId id="374" r:id="rId15"/>
    <p:sldId id="370" r:id="rId16"/>
    <p:sldId id="375" r:id="rId17"/>
    <p:sldId id="365" r:id="rId18"/>
    <p:sldId id="367" r:id="rId19"/>
    <p:sldId id="505" r:id="rId20"/>
    <p:sldId id="507" r:id="rId21"/>
    <p:sldId id="506" r:id="rId22"/>
    <p:sldId id="501" r:id="rId23"/>
    <p:sldId id="502" r:id="rId24"/>
    <p:sldId id="1904" r:id="rId25"/>
    <p:sldId id="508" r:id="rId26"/>
    <p:sldId id="1906" r:id="rId27"/>
    <p:sldId id="1907" r:id="rId28"/>
    <p:sldId id="1908" r:id="rId29"/>
    <p:sldId id="503" r:id="rId30"/>
    <p:sldId id="1909" r:id="rId31"/>
    <p:sldId id="509" r:id="rId32"/>
    <p:sldId id="1910" r:id="rId33"/>
    <p:sldId id="1911" r:id="rId34"/>
    <p:sldId id="510" r:id="rId35"/>
    <p:sldId id="514" r:id="rId36"/>
    <p:sldId id="481" r:id="rId37"/>
    <p:sldId id="1901" r:id="rId38"/>
    <p:sldId id="1902" r:id="rId39"/>
    <p:sldId id="292" r:id="rId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479"/>
            <p14:sldId id="377"/>
            <p14:sldId id="368"/>
            <p14:sldId id="369"/>
            <p14:sldId id="372"/>
            <p14:sldId id="373"/>
            <p14:sldId id="374"/>
            <p14:sldId id="370"/>
            <p14:sldId id="375"/>
            <p14:sldId id="365"/>
            <p14:sldId id="367"/>
            <p14:sldId id="505"/>
            <p14:sldId id="507"/>
            <p14:sldId id="506"/>
            <p14:sldId id="501"/>
            <p14:sldId id="502"/>
            <p14:sldId id="1904"/>
            <p14:sldId id="508"/>
            <p14:sldId id="1906"/>
            <p14:sldId id="1907"/>
            <p14:sldId id="1908"/>
            <p14:sldId id="503"/>
            <p14:sldId id="1909"/>
            <p14:sldId id="509"/>
            <p14:sldId id="1910"/>
            <p14:sldId id="1911"/>
            <p14:sldId id="510"/>
            <p14:sldId id="514"/>
            <p14:sldId id="481"/>
            <p14:sldId id="1901"/>
            <p14:sldId id="1902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53" autoAdjust="0"/>
    <p:restoredTop sz="84243" autoAdjust="0"/>
  </p:normalViewPr>
  <p:slideViewPr>
    <p:cSldViewPr>
      <p:cViewPr>
        <p:scale>
          <a:sx n="174" d="100"/>
          <a:sy n="174" d="100"/>
        </p:scale>
        <p:origin x="144" y="-8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Fitness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16A-2747-8274-599B2D45C3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16A-2747-8274-599B2D45C3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16A-2747-8274-599B2D45C30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16A-2747-8274-599B2D45C30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16A-2747-8274-599B2D45C30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B16A-2747-8274-599B2D45C3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8.2000000000000011</c:v>
                </c:pt>
                <c:pt idx="2">
                  <c:v>1.4</c:v>
                </c:pt>
                <c:pt idx="3">
                  <c:v>0.98</c:v>
                </c:pt>
                <c:pt idx="4">
                  <c:v>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F1-B342-9394-B229E35E890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Sheet1!$A$2:$A$95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9E-004D-93D9-96026F5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145672"/>
        <c:axId val="2108196920"/>
      </c:scatterChart>
      <c:valAx>
        <c:axId val="2108145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Evaluations</a:t>
                </a:r>
                <a:r>
                  <a:rPr lang="en-US" sz="1300" baseline="0" dirty="0"/>
                  <a:t> (Generation # * Population size)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96920"/>
        <c:crosses val="autoZero"/>
        <c:crossBetween val="midCat"/>
      </c:valAx>
      <c:valAx>
        <c:axId val="210819692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baseline="0" dirty="0">
                    <a:effectLst/>
                  </a:rPr>
                  <a:t>cycle length (days)</a:t>
                </a:r>
                <a:endParaRPr lang="en-US" sz="13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45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Sheet1!$C$2:$C$95</c:f>
              <c:numCache>
                <c:formatCode>General</c:formatCode>
                <c:ptCount val="9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</c:numCache>
            </c:numRef>
          </c:xVal>
          <c:yVal>
            <c:numRef>
              <c:f>Sheet1!$D$2:$D$95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A1-974A-B380-576C28FEA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9057512"/>
        <c:axId val="2109067160"/>
      </c:scatterChart>
      <c:valAx>
        <c:axId val="2109057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67160"/>
        <c:crosses val="autoZero"/>
        <c:crossBetween val="midCat"/>
      </c:valAx>
      <c:valAx>
        <c:axId val="210906716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cycle length</a:t>
                </a:r>
                <a:r>
                  <a:rPr lang="en-US" sz="1300" baseline="0" dirty="0"/>
                  <a:t>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57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Sheet1!$E$2:$E$84</c:f>
              <c:numCache>
                <c:formatCode>General</c:formatCode>
                <c:ptCount val="83"/>
                <c:pt idx="0">
                  <c:v>1</c:v>
                </c:pt>
                <c:pt idx="10">
                  <c:v>2</c:v>
                </c:pt>
                <c:pt idx="22">
                  <c:v>3</c:v>
                </c:pt>
                <c:pt idx="34">
                  <c:v>4</c:v>
                </c:pt>
                <c:pt idx="46">
                  <c:v>5</c:v>
                </c:pt>
                <c:pt idx="58">
                  <c:v>6</c:v>
                </c:pt>
                <c:pt idx="70">
                  <c:v>7</c:v>
                </c:pt>
                <c:pt idx="82">
                  <c:v>8</c:v>
                </c:pt>
              </c:numCache>
            </c:numRef>
          </c:xVal>
          <c:yVal>
            <c:numRef>
              <c:f>Sheet1!$F$2:$F$84</c:f>
              <c:numCache>
                <c:formatCode>General</c:formatCode>
                <c:ptCount val="83"/>
                <c:pt idx="0">
                  <c:v>534.9547502644001</c:v>
                </c:pt>
                <c:pt idx="10">
                  <c:v>519.84444337599996</c:v>
                </c:pt>
                <c:pt idx="22">
                  <c:v>552.49630571820012</c:v>
                </c:pt>
                <c:pt idx="34">
                  <c:v>589.6249883242001</c:v>
                </c:pt>
                <c:pt idx="46">
                  <c:v>597.56163864349969</c:v>
                </c:pt>
                <c:pt idx="58">
                  <c:v>598.67745547420009</c:v>
                </c:pt>
                <c:pt idx="70">
                  <c:v>598.91396415099996</c:v>
                </c:pt>
                <c:pt idx="82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59-2546-ACAE-48A17EA37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206968"/>
        <c:axId val="2108213640"/>
      </c:scatterChart>
      <c:valAx>
        <c:axId val="2108206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13640"/>
        <c:crosses val="autoZero"/>
        <c:crossBetween val="midCat"/>
      </c:valAx>
      <c:valAx>
        <c:axId val="210821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Average</a:t>
                </a:r>
                <a:r>
                  <a:rPr lang="en-US" sz="1300" baseline="0" dirty="0"/>
                  <a:t> Cycle Length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06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0.68641</cdr:x>
      <cdr:y>0.25891</cdr:y>
    </cdr:from>
    <cdr:to>
      <cdr:x>0.78718</cdr:x>
      <cdr:y>0.30929</cdr:y>
    </cdr:to>
    <cdr:sp macro="" textlink="">
      <cdr:nvSpPr>
        <cdr:cNvPr id="3" name="Chevron 2">
          <a:extLst xmlns:a="http://schemas.openxmlformats.org/drawingml/2006/main">
            <a:ext uri="{FF2B5EF4-FFF2-40B4-BE49-F238E27FC236}">
              <a16:creationId xmlns:a16="http://schemas.microsoft.com/office/drawing/2014/main" id="{E854FCBD-C8C3-764E-A3E5-356E62674043}"/>
            </a:ext>
          </a:extLst>
        </cdr:cNvPr>
        <cdr:cNvSpPr/>
      </cdr:nvSpPr>
      <cdr:spPr>
        <a:xfrm xmlns:a="http://schemas.openxmlformats.org/drawingml/2006/main" rot="9577692">
          <a:off x="3739396" y="672108"/>
          <a:ext cx="548970" cy="130780"/>
        </a:xfrm>
        <a:prstGeom xmlns:a="http://schemas.openxmlformats.org/drawingml/2006/main" prst="chevron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2">
          <a:schemeClr val="accent4"/>
        </a:fillRef>
        <a:effectRef xmlns:a="http://schemas.openxmlformats.org/drawingml/2006/main" idx="1">
          <a:schemeClr val="accent4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7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50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54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9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68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2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65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6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1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63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3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81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5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76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96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33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42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3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6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6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9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1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https://player.vimeo.com/video/184555138?app_id=122963" TargetMode="External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75.jpe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otoro.net/2017/10/29/visual-evolution-strateg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Algorithms Optimizers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Termination Criteria:</a:t>
                </a:r>
              </a:p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	P-average Hausdorff Distance (AHDp)</a:t>
                </a:r>
              </a:p>
              <a:p>
                <a:pPr marL="0" lvl="2" indent="0">
                  <a:lnSpc>
                    <a:spcPct val="100000"/>
                  </a:lnSpc>
                  <a:buNone/>
                </a:pPr>
                <a:r>
                  <a:rPr lang="en-US" sz="2400" dirty="0"/>
                  <a:t>	Consider to successive generations G1,G2</a:t>
                </a: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𝐴𝐻𝐷𝑝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2)=</m:t>
                      </m:r>
                      <m:r>
                        <m:rPr>
                          <m:sty m:val="p"/>
                        </m:rPr>
                        <a:rPr lang="en-US" sz="225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50" dirty="0"/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2)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𝑖𝑛𝑓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122" b="-17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0A8FA27A-1D22-C76F-862B-94B6D95B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81023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527140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Settings: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1/4</a:t>
            </a:r>
            <a:r>
              <a:rPr lang="en-US" sz="1600" baseline="30000" dirty="0"/>
              <a:t>th</a:t>
            </a:r>
            <a:r>
              <a:rPr lang="en-US" sz="1600" dirty="0"/>
              <a:t> of the core (PWR)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56 variables (56 assembly locations to arrange)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 Materials (5 assembly types to “choose” from):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- 1: Enrichment 2.2%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2: Enrichment 2.5%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3: Enrichment 2.5% in U235, burnable poisons (8.e-06 #/(cm*barn))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4: Enrichment 3.5%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5: Enrichment 3.5% in U235, burnable poisons (8.e-06 #/(cm*barn))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Objective: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Maximization of cycle length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The cycle length is determined based on a criticality search calculation (Soluble Boron Search): if SB &lt;= 5 ppm, cycle ends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FEE3E-D5FA-B948-A422-D1AD988C007A}"/>
              </a:ext>
            </a:extLst>
          </p:cNvPr>
          <p:cNvSpPr txBox="1"/>
          <p:nvPr/>
        </p:nvSpPr>
        <p:spPr>
          <a:xfrm>
            <a:off x="7321972" y="1519768"/>
            <a:ext cx="303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– Benchmark configuration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85B5D2B-C904-461D-9146-1E460E4FE98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2F7924-EDC6-D262-65FC-D354261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Loading Simplified Problem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4EBE98-0EFD-D553-EC1F-06038F7F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2305684"/>
            <a:ext cx="297296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D2AC501E-EFCD-261A-A86F-487920D6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761" y="2351818"/>
            <a:ext cx="1591744" cy="28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9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Optimal solution:</a:t>
            </a:r>
          </a:p>
          <a:p>
            <a:endParaRPr lang="en-US" sz="1400" dirty="0"/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A5B354-29EA-B04D-B7FD-6727AA03E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279848"/>
              </p:ext>
            </p:extLst>
          </p:nvPr>
        </p:nvGraphicFramePr>
        <p:xfrm>
          <a:off x="6172200" y="1638826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5204F25-588D-3B44-AA19-647A141873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308234"/>
              </p:ext>
            </p:extLst>
          </p:nvPr>
        </p:nvGraphicFramePr>
        <p:xfrm>
          <a:off x="1587936" y="1556916"/>
          <a:ext cx="4251325" cy="2550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64CE0C9-6601-8E42-99BB-A15C1FB8D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86844"/>
              </p:ext>
            </p:extLst>
          </p:nvPr>
        </p:nvGraphicFramePr>
        <p:xfrm>
          <a:off x="1600200" y="4165545"/>
          <a:ext cx="4239059" cy="2351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A0BA89-A235-CF47-B46D-15CB9001EEA5}"/>
              </a:ext>
            </a:extLst>
          </p:cNvPr>
          <p:cNvSpPr txBox="1"/>
          <p:nvPr/>
        </p:nvSpPr>
        <p:spPr>
          <a:xfrm>
            <a:off x="6345143" y="4045794"/>
            <a:ext cx="3884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/>
              <a:t>5    1    2    3    4    5    5    5    5    5    5    5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</a:t>
            </a:r>
          </a:p>
          <a:p>
            <a:r>
              <a:rPr lang="en-US" dirty="0"/>
              <a:t>Optimal Value: </a:t>
            </a:r>
          </a:p>
          <a:p>
            <a:r>
              <a:rPr lang="en-US" dirty="0"/>
              <a:t>598.9 days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56B39C5-816E-44E6-8C16-2D375423F74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23579C-0B0E-8647-C233-F425BEDC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Results</a:t>
            </a:r>
          </a:p>
        </p:txBody>
      </p:sp>
    </p:spTree>
    <p:extLst>
      <p:ext uri="{BB962C8B-B14F-4D97-AF65-F5344CB8AC3E}">
        <p14:creationId xmlns:p14="http://schemas.microsoft.com/office/powerpoint/2010/main" val="167856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objective function via external models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13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7" y="4753249"/>
            <a:ext cx="3886200" cy="18288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A49D413-9CA9-7034-B7CE-734881E6F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39" y="3429000"/>
            <a:ext cx="7872236" cy="316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4612F-9E00-7103-7E5F-A4214888D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514201"/>
            <a:ext cx="10845800" cy="118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441860-53DE-FEE3-948B-BFF3539DECDC}"/>
              </a:ext>
            </a:extLst>
          </p:cNvPr>
          <p:cNvSpPr txBox="1"/>
          <p:nvPr/>
        </p:nvSpPr>
        <p:spPr>
          <a:xfrm>
            <a:off x="507999" y="1143000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2F435-CD1D-973F-96D0-88B075D11821}"/>
              </a:ext>
            </a:extLst>
          </p:cNvPr>
          <p:cNvSpPr txBox="1"/>
          <p:nvPr/>
        </p:nvSpPr>
        <p:spPr>
          <a:xfrm>
            <a:off x="507999" y="3055078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4656C-06FF-01D3-4AA0-3BC1285E35ED}"/>
              </a:ext>
            </a:extLst>
          </p:cNvPr>
          <p:cNvSpPr/>
          <p:nvPr/>
        </p:nvSpPr>
        <p:spPr>
          <a:xfrm>
            <a:off x="4495800" y="3424410"/>
            <a:ext cx="1219200" cy="2331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9F0BC-44C3-CABD-8786-E10452E271CA}"/>
              </a:ext>
            </a:extLst>
          </p:cNvPr>
          <p:cNvSpPr/>
          <p:nvPr/>
        </p:nvSpPr>
        <p:spPr>
          <a:xfrm>
            <a:off x="507999" y="4753249"/>
            <a:ext cx="1549401" cy="2823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20C1F-9770-F26C-1391-0F8402CB9D6B}"/>
              </a:ext>
            </a:extLst>
          </p:cNvPr>
          <p:cNvSpPr/>
          <p:nvPr/>
        </p:nvSpPr>
        <p:spPr>
          <a:xfrm>
            <a:off x="1371600" y="6358039"/>
            <a:ext cx="15240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3ED1A5-A6CE-F3DA-DFCD-E4741A781D82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2133600" y="3657600"/>
            <a:ext cx="2971800" cy="270043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09F90-EB6A-45AB-955C-071D705C5CD8}"/>
              </a:ext>
            </a:extLst>
          </p:cNvPr>
          <p:cNvSpPr/>
          <p:nvPr/>
        </p:nvSpPr>
        <p:spPr>
          <a:xfrm>
            <a:off x="2857500" y="2018940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CDDD06-6303-9B6C-9A04-E2B058F9047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987579" y="2218965"/>
            <a:ext cx="2041371" cy="416305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1190F-6E87-A0BB-7C1E-6E83375F7967}"/>
              </a:ext>
            </a:extLst>
          </p:cNvPr>
          <p:cNvSpPr/>
          <p:nvPr/>
        </p:nvSpPr>
        <p:spPr>
          <a:xfrm>
            <a:off x="816129" y="6382024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14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967FC-C7D0-A5DE-163A-F307C384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104" y="2140223"/>
            <a:ext cx="9147792" cy="2577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8FC97-B648-BAD9-1338-7C07AFC064C3}"/>
              </a:ext>
            </a:extLst>
          </p:cNvPr>
          <p:cNvSpPr txBox="1"/>
          <p:nvPr/>
        </p:nvSpPr>
        <p:spPr>
          <a:xfrm>
            <a:off x="603250" y="1239004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9A128-E17B-06C5-3177-DEC17B1A5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658" y="5517240"/>
            <a:ext cx="9131237" cy="1064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EFA57-57C0-2A12-CD89-BE7C59283735}"/>
              </a:ext>
            </a:extLst>
          </p:cNvPr>
          <p:cNvSpPr txBox="1"/>
          <p:nvPr/>
        </p:nvSpPr>
        <p:spPr>
          <a:xfrm>
            <a:off x="621084" y="5155976"/>
            <a:ext cx="18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&lt;optimizer&gt;:</a:t>
            </a:r>
          </a:p>
        </p:txBody>
      </p:sp>
    </p:spTree>
    <p:extLst>
      <p:ext uri="{BB962C8B-B14F-4D97-AF65-F5344CB8AC3E}">
        <p14:creationId xmlns:p14="http://schemas.microsoft.com/office/powerpoint/2010/main" val="226345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15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8433" y="985520"/>
            <a:ext cx="5375134" cy="305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2AB40-DAD2-10DB-1A01-9C1366AB5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4358414"/>
            <a:ext cx="5388386" cy="1402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86ABC-CEE6-5922-4A89-6DF0587BF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3198" y="4362896"/>
            <a:ext cx="6513352" cy="14027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821AF-6A2D-9BB5-06C2-07D6DCDEAD6C}"/>
              </a:ext>
            </a:extLst>
          </p:cNvPr>
          <p:cNvSpPr/>
          <p:nvPr/>
        </p:nvSpPr>
        <p:spPr>
          <a:xfrm>
            <a:off x="3657600" y="937758"/>
            <a:ext cx="685800" cy="23776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4208C-934B-0F4A-88E8-42E6443B2BA6}"/>
              </a:ext>
            </a:extLst>
          </p:cNvPr>
          <p:cNvSpPr/>
          <p:nvPr/>
        </p:nvSpPr>
        <p:spPr>
          <a:xfrm>
            <a:off x="3657600" y="1605656"/>
            <a:ext cx="1219200" cy="23776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649885-8A4D-B82A-681B-43BE46F5BEE7}"/>
              </a:ext>
            </a:extLst>
          </p:cNvPr>
          <p:cNvCxnSpPr>
            <a:stCxn id="3" idx="1"/>
          </p:cNvCxnSpPr>
          <p:nvPr/>
        </p:nvCxnSpPr>
        <p:spPr>
          <a:xfrm flipH="1">
            <a:off x="1981200" y="1056641"/>
            <a:ext cx="1676400" cy="5490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540D12-E643-96C5-6240-5D81100FC914}"/>
              </a:ext>
            </a:extLst>
          </p:cNvPr>
          <p:cNvCxnSpPr>
            <a:cxnSpLocks/>
          </p:cNvCxnSpPr>
          <p:nvPr/>
        </p:nvCxnSpPr>
        <p:spPr>
          <a:xfrm flipH="1" flipV="1">
            <a:off x="1981200" y="1653418"/>
            <a:ext cx="1676400" cy="679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E58301-6582-A907-6B3E-F490F65478EB}"/>
              </a:ext>
            </a:extLst>
          </p:cNvPr>
          <p:cNvSpPr txBox="1"/>
          <p:nvPr/>
        </p:nvSpPr>
        <p:spPr>
          <a:xfrm>
            <a:off x="457200" y="1331148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Must be exactly named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62EC4C-34B9-B409-9336-28CC59D9BF6C}"/>
              </a:ext>
            </a:extLst>
          </p:cNvPr>
          <p:cNvSpPr/>
          <p:nvPr/>
        </p:nvSpPr>
        <p:spPr>
          <a:xfrm>
            <a:off x="415114" y="4358414"/>
            <a:ext cx="685800" cy="13304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60C8FE-5EED-8F3F-9DC0-7004F082C186}"/>
              </a:ext>
            </a:extLst>
          </p:cNvPr>
          <p:cNvSpPr/>
          <p:nvPr/>
        </p:nvSpPr>
        <p:spPr>
          <a:xfrm>
            <a:off x="5803075" y="4369264"/>
            <a:ext cx="685800" cy="13304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DC232E-6F60-9498-F032-88EA78BDAC1B}"/>
              </a:ext>
            </a:extLst>
          </p:cNvPr>
          <p:cNvCxnSpPr>
            <a:stCxn id="15" idx="0"/>
          </p:cNvCxnSpPr>
          <p:nvPr/>
        </p:nvCxnSpPr>
        <p:spPr>
          <a:xfrm flipV="1">
            <a:off x="758014" y="3200400"/>
            <a:ext cx="765986" cy="1158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499F9F-5163-669E-EDDA-DB0DD5B05C24}"/>
              </a:ext>
            </a:extLst>
          </p:cNvPr>
          <p:cNvCxnSpPr>
            <a:cxnSpLocks/>
          </p:cNvCxnSpPr>
          <p:nvPr/>
        </p:nvCxnSpPr>
        <p:spPr>
          <a:xfrm flipH="1" flipV="1">
            <a:off x="1660137" y="3200400"/>
            <a:ext cx="4485838" cy="1168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0049B-ABB9-3F81-45D9-1BEE14B9EDCD}"/>
              </a:ext>
            </a:extLst>
          </p:cNvPr>
          <p:cNvSpPr txBox="1"/>
          <p:nvPr/>
        </p:nvSpPr>
        <p:spPr>
          <a:xfrm>
            <a:off x="898137" y="2700386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Must be consistent with xml</a:t>
            </a:r>
          </a:p>
        </p:txBody>
      </p:sp>
    </p:spTree>
    <p:extLst>
      <p:ext uri="{BB962C8B-B14F-4D97-AF65-F5344CB8AC3E}">
        <p14:creationId xmlns:p14="http://schemas.microsoft.com/office/powerpoint/2010/main" val="386828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Unconstrained Discrete Optimization:</a:t>
                </a:r>
              </a:p>
              <a:p>
                <a:r>
                  <a:rPr lang="en-US" dirty="0"/>
                  <a:t>Mathematical formulation: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lim>
                            </m:limLow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 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objective function.</a:t>
                </a: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represent boundary or box constraints.</a:t>
                </a:r>
              </a:p>
              <a:p>
                <a:r>
                  <a:rPr lang="en-US" dirty="0"/>
                  <a:t>G represents the functional constraints including explicit (i.e., involving inputs only), as well as implicit (i.e., involving both inputs and objective variable).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98" t="-2387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en-US" sz="2800" dirty="0"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blipFill>
                <a:blip r:embed="rId3"/>
                <a:stretch>
                  <a:fillRect t="-2479" r="-1575" b="-210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52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18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54841"/>
            <a:ext cx="11277600" cy="371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change directory (cd) to:  ~/projects/raven/doc/workshop/optimizer/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GeneticAlgorithms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/exercises/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(For windows you might need to add double quotes)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 uniform discrete distribution that uses a “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withReplacement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 strategy.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Enable ‘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onePointCrossover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to occur 80% of the time and ‘swap mutation’ 90% of the time.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Build your objective function shown in the starter xml. (Hint use slide 13)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an objective function name in the xml that is consistent with your external model.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 using the command: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1_GA_MaxRep.xml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8D49F1-299C-0C4D-579C-4ECD887DB791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×7+2×7+3×7+4×7+5×7+6×7=147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69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(2_GA_MinRep.xml)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Minimization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401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2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4780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Why Genetic Algorithms?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Metaheuristic algorithms stem from biological evolution.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Preferred for non-differentiable, expensive to differentiate, or objective functions with no intrusive access (black-box).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Doesn’t get stuck in local minima, and hence works with non-convex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Can handle both constrained and unconstrained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Due to the encoding/decoding step it works with discrete, continuous, or mixed design spaces, with binary, integer, real, gray, or permutation encoding.  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4CF38F2-8EBC-482E-BB8F-A34588E42AD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141F13-43C7-6AF1-9756-B07F237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Algorithms: Overview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CBF2A-CA21-4DCF-A36B-ADB7631C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432" y="1491139"/>
            <a:ext cx="5829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42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(2_GA_MinwoRep.xml)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50089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Pick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rouletteWheel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as the parent selector.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‘survival selection’ criterion to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fitnessBased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population size to 20 and max number of iterations (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samplerInit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limit to 15)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Run: 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2_GA_MinwoRep.xml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B34C82-51F8-7015-A96A-36376F44F41A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×7+2×6+3×5+4×4+5×3+6×2=77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(Maximization with explicit constraints) start from the starter exercise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&gt;8</m:t>
                    </m:r>
                  </m:oMath>
                </a14:m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23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5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2831"/>
            <a:ext cx="11277600" cy="562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Go to Models/</a:t>
            </a:r>
            <a:r>
              <a:rPr lang="en-US" altLang="en-US" sz="2800" dirty="0" err="1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Constraints.py</a:t>
            </a: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and name the first function ‘constrain’ this is a must since RAVEN searches for that exact word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Give the first explicit constraint function a name and make sure it is the same name you use in the XML. And implement the constraint               x3 + x4 &lt; 8.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Look at the second explicit constraint (Not used in the exercise).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XML starter input, Complete the functions block to define your constraint functions.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fitness block, change the penalty weighting of violation b to 20.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Constraint node at the end of the GA block to reflect the name of your constraint function.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31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77297B0-4822-5ADA-B3B3-6A63199CE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250370"/>
              </p:ext>
            </p:extLst>
          </p:nvPr>
        </p:nvGraphicFramePr>
        <p:xfrm>
          <a:off x="2501048" y="2115575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182DAB7-236A-E8C3-9A3E-0EBB600FD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80844"/>
              </p:ext>
            </p:extLst>
          </p:nvPr>
        </p:nvGraphicFramePr>
        <p:xfrm>
          <a:off x="737784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 w/o Rep with Constraints)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74587"/>
              </p:ext>
            </p:extLst>
          </p:nvPr>
        </p:nvGraphicFramePr>
        <p:xfrm>
          <a:off x="2492188" y="211744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70616"/>
            <a:ext cx="11277600" cy="88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×2+2×4+3×3+4×5+5×6+6×7=111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1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9FC821-8096-08B4-1946-4E3B7EC65C6A}"/>
              </a:ext>
            </a:extLst>
          </p:cNvPr>
          <p:cNvSpPr txBox="1"/>
          <p:nvPr/>
        </p:nvSpPr>
        <p:spPr>
          <a:xfrm>
            <a:off x="755815" y="235240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Unconstrained: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2F0F30-DCBE-D1AA-042A-F6E3956CE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63607"/>
              </p:ext>
            </p:extLst>
          </p:nvPr>
        </p:nvGraphicFramePr>
        <p:xfrm>
          <a:off x="736898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4FBC7B-23F1-A0F5-FD2E-28D523094D9F}"/>
              </a:ext>
            </a:extLst>
          </p:cNvPr>
          <p:cNvSpPr txBox="1"/>
          <p:nvPr/>
        </p:nvSpPr>
        <p:spPr>
          <a:xfrm>
            <a:off x="5632615" y="23370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/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/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/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/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/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/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/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blipFill>
                <a:blip r:embed="rId10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/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blipFill>
                <a:blip r:embed="rId11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/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blipFill>
                <a:blip r:embed="rId12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/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blipFill>
                <a:blip r:embed="rId13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/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blipFill>
                <a:blip r:embed="rId14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/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blipFill>
                <a:blip r:embed="rId1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14ED261-1DFC-D8F6-CF84-55B926A929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81600"/>
            <a:ext cx="8851900" cy="317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0A7D91-CC66-C319-5C0A-E2175D1CFE15}"/>
              </a:ext>
            </a:extLst>
          </p:cNvPr>
          <p:cNvSpPr txBox="1"/>
          <p:nvPr/>
        </p:nvSpPr>
        <p:spPr>
          <a:xfrm>
            <a:off x="1144339" y="41220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68DE90-CB61-637A-310D-1A7CF1BCD0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15" y="4862445"/>
            <a:ext cx="782698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1"/>
      <p:bldP spid="11" grpId="1"/>
      <p:bldP spid="4" grpId="0"/>
      <p:bldP spid="6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Find v0, and the firing angle to Maximize the horizontal range of the projectile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G=2 (v0, angle)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𝒰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(100,170)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continuous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10,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170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  <m:r>
                      <a:rPr lang="en-US" alt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</m:oMath>
                </a14:m>
                <a:r>
                  <a:rPr lang="en-US" altLang="en-US" sz="2800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250 </a:t>
                </a:r>
                <a:r>
                  <a:rPr lang="en-US" altLang="en-US" sz="2800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(Is it explicit or implicit)?</a:t>
                </a: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blipFill>
                <a:blip r:embed="rId3"/>
                <a:stretch>
                  <a:fillRect t="-2500" b="-7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3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2123518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&lt;Models&gt;and &lt;Functions&gt; blocks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Change the fitness to ‘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feasibleFirst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’ and the weight of the penalty (b) to 20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&lt;</a:t>
            </a:r>
            <a:r>
              <a:rPr lang="en-US" altLang="en-US" sz="2800" dirty="0" err="1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ImplicitConstraint</a:t>
            </a: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 to match the &lt;Functions&gt;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DataObjects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&gt;, and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OutStreams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8061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6529"/>
              </p:ext>
            </p:extLst>
          </p:nvPr>
        </p:nvGraphicFramePr>
        <p:xfrm>
          <a:off x="4953000" y="2570162"/>
          <a:ext cx="1295400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800" dirty="0"/>
                  <a:t>=170,angle =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24.31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en-US" sz="28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:r>
                  <a:rPr lang="en-US" sz="2800" dirty="0"/>
                  <a:t>2213.13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2" t="-78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/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/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h𝑒𝑡𝑎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/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blipFill>
                <a:blip r:embed="rId6"/>
                <a:stretch>
                  <a:fillRect r="-91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27B85A-2745-81F2-02C4-F7F7E9E0F3B7}"/>
              </a:ext>
            </a:extLst>
          </p:cNvPr>
          <p:cNvSpPr txBox="1"/>
          <p:nvPr/>
        </p:nvSpPr>
        <p:spPr>
          <a:xfrm>
            <a:off x="949874" y="39406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0CEE2-A79B-2380-FE7E-5EF8C9FB2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98"/>
            <a:ext cx="12192000" cy="23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FA658-DB6D-8B47-BC5E-AAC80119F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4810446"/>
            <a:ext cx="12192000" cy="20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22" grpId="0"/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139472"/>
            <a:ext cx="5257766" cy="3954128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8" y="2139472"/>
            <a:ext cx="5252363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49A-FD34-0342-96B3-AA37311C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3179981"/>
            <a:ext cx="10415648" cy="498038"/>
          </a:xfrm>
        </p:spPr>
        <p:txBody>
          <a:bodyPr/>
          <a:lstStyle/>
          <a:p>
            <a:pPr algn="ctr"/>
            <a:r>
              <a:rPr lang="en-US" sz="4000" dirty="0"/>
              <a:t>Backup Slides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28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22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able&#10;&#10;Description automatically generated">
            <a:extLst>
              <a:ext uri="{FF2B5EF4-FFF2-40B4-BE49-F238E27FC236}">
                <a16:creationId xmlns:a16="http://schemas.microsoft.com/office/drawing/2014/main" id="{39F38644-5219-C797-6FF3-0D7E45112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40" y="1130470"/>
            <a:ext cx="6407470" cy="5522664"/>
          </a:xfr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1EE96-ECCB-6AD7-F681-7C685F599009}"/>
              </a:ext>
            </a:extLst>
          </p:cNvPr>
          <p:cNvSpPr txBox="1"/>
          <p:nvPr/>
        </p:nvSpPr>
        <p:spPr>
          <a:xfrm>
            <a:off x="1066800" y="6383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Analytic Solutions</a:t>
            </a:r>
          </a:p>
        </p:txBody>
      </p:sp>
    </p:spTree>
    <p:extLst>
      <p:ext uri="{BB962C8B-B14F-4D97-AF65-F5344CB8AC3E}">
        <p14:creationId xmlns:p14="http://schemas.microsoft.com/office/powerpoint/2010/main" val="78695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97EFE22-874E-D145-9439-2F7C2B13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51433"/>
              </p:ext>
            </p:extLst>
          </p:nvPr>
        </p:nvGraphicFramePr>
        <p:xfrm>
          <a:off x="1143001" y="1981202"/>
          <a:ext cx="4267198" cy="3733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269">
                  <a:extLst>
                    <a:ext uri="{9D8B030D-6E8A-4147-A177-3AD203B41FA5}">
                      <a16:colId xmlns:a16="http://schemas.microsoft.com/office/drawing/2014/main" val="1050870592"/>
                    </a:ext>
                  </a:extLst>
                </a:gridCol>
                <a:gridCol w="690269">
                  <a:extLst>
                    <a:ext uri="{9D8B030D-6E8A-4147-A177-3AD203B41FA5}">
                      <a16:colId xmlns:a16="http://schemas.microsoft.com/office/drawing/2014/main" val="825009343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1719752671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97125982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502357528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331687792"/>
                    </a:ext>
                  </a:extLst>
                </a:gridCol>
              </a:tblGrid>
              <a:tr h="738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67870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65333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7609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29163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17690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73940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ch6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2768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44491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C3E0A2-E341-5344-B9C0-FFD6A4A8EE43}"/>
              </a:ext>
            </a:extLst>
          </p:cNvPr>
          <p:cNvSpPr/>
          <p:nvPr/>
        </p:nvSpPr>
        <p:spPr>
          <a:xfrm>
            <a:off x="1676402" y="3039905"/>
            <a:ext cx="3876263" cy="660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56142DF-5FA2-304C-A036-8B29F3CAFFAC}"/>
              </a:ext>
            </a:extLst>
          </p:cNvPr>
          <p:cNvSpPr/>
          <p:nvPr/>
        </p:nvSpPr>
        <p:spPr>
          <a:xfrm>
            <a:off x="5579163" y="2676942"/>
            <a:ext cx="381000" cy="30380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DA234-EBE5-2E47-8D44-C860B5FA25D8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5552663" y="3370363"/>
            <a:ext cx="1512228" cy="16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A5EBA-5BA3-BB45-9890-D899EBFA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03953"/>
              </p:ext>
            </p:extLst>
          </p:nvPr>
        </p:nvGraphicFramePr>
        <p:xfrm>
          <a:off x="7162801" y="3156316"/>
          <a:ext cx="3567105" cy="428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421">
                  <a:extLst>
                    <a:ext uri="{9D8B030D-6E8A-4147-A177-3AD203B41FA5}">
                      <a16:colId xmlns:a16="http://schemas.microsoft.com/office/drawing/2014/main" val="310801021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782410496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43714767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963204880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512692199"/>
                    </a:ext>
                  </a:extLst>
                </a:gridCol>
              </a:tblGrid>
              <a:tr h="4280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30370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AA16A29-D498-B341-843D-8CDEADE26320}"/>
              </a:ext>
            </a:extLst>
          </p:cNvPr>
          <p:cNvSpPr/>
          <p:nvPr/>
        </p:nvSpPr>
        <p:spPr>
          <a:xfrm>
            <a:off x="7064891" y="3039905"/>
            <a:ext cx="914400" cy="693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6E018-9D6B-E549-9312-7440020359D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522091" y="37338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D04DCB-B04E-6149-B102-74092C233EB5}"/>
              </a:ext>
            </a:extLst>
          </p:cNvPr>
          <p:cNvSpPr txBox="1"/>
          <p:nvPr/>
        </p:nvSpPr>
        <p:spPr>
          <a:xfrm>
            <a:off x="5963753" y="4011303"/>
            <a:ext cx="120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BE592-F172-1047-8BFC-4817F8A82767}"/>
              </a:ext>
            </a:extLst>
          </p:cNvPr>
          <p:cNvSpPr/>
          <p:nvPr/>
        </p:nvSpPr>
        <p:spPr>
          <a:xfrm>
            <a:off x="7179191" y="4472462"/>
            <a:ext cx="685800" cy="4280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235EC3-FC2B-D641-8D71-6DA4166680FE}"/>
              </a:ext>
            </a:extLst>
          </p:cNvPr>
          <p:cNvSpPr txBox="1"/>
          <p:nvPr/>
        </p:nvSpPr>
        <p:spPr>
          <a:xfrm>
            <a:off x="7864992" y="450184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(variable)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B7BEBA-651E-7E4B-8E5D-B119AB864AC6}"/>
              </a:ext>
            </a:extLst>
          </p:cNvPr>
          <p:cNvCxnSpPr>
            <a:cxnSpLocks/>
          </p:cNvCxnSpPr>
          <p:nvPr/>
        </p:nvCxnSpPr>
        <p:spPr>
          <a:xfrm>
            <a:off x="7512548" y="48006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D325D-BEBF-9B4E-83FC-BAB22D4CED2C}"/>
              </a:ext>
            </a:extLst>
          </p:cNvPr>
          <p:cNvSpPr/>
          <p:nvPr/>
        </p:nvSpPr>
        <p:spPr>
          <a:xfrm>
            <a:off x="7371260" y="5478660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D9C0A-DAA9-124A-9B84-7C9720137739}"/>
              </a:ext>
            </a:extLst>
          </p:cNvPr>
          <p:cNvSpPr txBox="1"/>
          <p:nvPr/>
        </p:nvSpPr>
        <p:spPr>
          <a:xfrm>
            <a:off x="7864993" y="547866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Allele (value of variable)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59B51C-8BA9-5D4F-AF36-FB6F8D3B9DE1}"/>
              </a:ext>
            </a:extLst>
          </p:cNvPr>
          <p:cNvSpPr txBox="1"/>
          <p:nvPr/>
        </p:nvSpPr>
        <p:spPr>
          <a:xfrm>
            <a:off x="6876143" y="2595875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Chromosome/individual (possible solution)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E3BA9FD-891C-44AD-B5EA-100FD3A10B3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0928AD45-62A0-E2B0-0844-34509AE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712274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0" y="1367171"/>
            <a:ext cx="8991600" cy="5319018"/>
          </a:xfrm>
        </p:spPr>
        <p:txBody>
          <a:bodyPr>
            <a:noAutofit/>
          </a:bodyPr>
          <a:lstStyle/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Exploring the active subspace hosting the search directions that increase the fitness then constrain the mutation to these directions.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Accelerate GA with Markov Chains.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Recast the problem as a reinforcement learning problem: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Objective</a:t>
            </a:r>
            <a:r>
              <a:rPr lang="en-US" sz="2000" dirty="0"/>
              <a:t>: Maximize Cycle length or minimize # feeds.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Constraints</a:t>
            </a:r>
            <a:r>
              <a:rPr lang="en-US" sz="2000" dirty="0"/>
              <a:t>: enrichment, number of GAD/burnable poison, </a:t>
            </a:r>
            <a:r>
              <a:rPr lang="en-US" sz="2000" dirty="0" err="1"/>
              <a:t>K</a:t>
            </a:r>
            <a:r>
              <a:rPr lang="en-US" sz="2000" baseline="-25000" dirty="0" err="1"/>
              <a:t>inf</a:t>
            </a:r>
            <a:r>
              <a:rPr lang="en-US" sz="2000" dirty="0"/>
              <a:t>, PPF, FDH, …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Action Space</a:t>
            </a:r>
            <a:r>
              <a:rPr lang="en-US" sz="2000" dirty="0"/>
              <a:t>: Discrete fuel inventory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 Space</a:t>
            </a:r>
            <a:r>
              <a:rPr lang="en-US" sz="2000" dirty="0"/>
              <a:t>: Fuel enrichment in each location.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Game Rules</a:t>
            </a:r>
            <a:r>
              <a:rPr lang="en-US" sz="2000" dirty="0"/>
              <a:t>: 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violate constraints.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place specific fuels next to each other (e.g., no GAD fuels horizontally or vertically adjacent).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Hybridizing and/or benchmarking with other metaheuristic methods: Particle Swarm, Ant colony, Bee algorithms, etc.</a:t>
            </a:r>
          </a:p>
        </p:txBody>
      </p:sp>
      <p:pic>
        <p:nvPicPr>
          <p:cNvPr id="5" name="Online Media 4" descr="Assembly Active Subspace using Multi-level Reduced Order Modeling">
            <a:hlinkClick r:id="" action="ppaction://media"/>
            <a:extLst>
              <a:ext uri="{FF2B5EF4-FFF2-40B4-BE49-F238E27FC236}">
                <a16:creationId xmlns:a16="http://schemas.microsoft.com/office/drawing/2014/main" id="{94A189D5-C05E-B742-893F-CDCBE759F3F4}"/>
              </a:ext>
            </a:extLst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7098" y="2046526"/>
            <a:ext cx="3701957" cy="276494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4F4314C-4FD3-4AC1-9DE1-47A8DC4E936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8C08AC-C80D-7F2C-8CB9-6D27BA86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 and Acceleration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842DF1-558E-24FD-3E08-DB4822E2D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167" r="10327"/>
          <a:stretch/>
        </p:blipFill>
        <p:spPr>
          <a:xfrm rot="5400000">
            <a:off x="2663952" y="-2666999"/>
            <a:ext cx="6858000" cy="1219199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910F363-9560-C987-8117-9573F531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43" y="5369748"/>
            <a:ext cx="2208258" cy="9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15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9446AF-D54E-734A-AD7E-D880785B1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1069" y="421328"/>
            <a:ext cx="5136911" cy="64366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D5501E4-90A1-4EAB-BDBD-999909CE9B9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451A1-2FC4-21A1-A8FF-856DFFB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and Corresponding Input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B487EB6-23E3-4530-E05F-18C479DA4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6" y="1051279"/>
            <a:ext cx="5981481" cy="58067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CBB379-BA56-4C32-E365-7CBC99F10C5B}"/>
              </a:ext>
            </a:extLst>
          </p:cNvPr>
          <p:cNvCxnSpPr/>
          <p:nvPr/>
        </p:nvCxnSpPr>
        <p:spPr>
          <a:xfrm>
            <a:off x="7162800" y="2362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B9E2A1-5EF5-9352-88D1-82B7A62D2E7D}"/>
              </a:ext>
            </a:extLst>
          </p:cNvPr>
          <p:cNvCxnSpPr/>
          <p:nvPr/>
        </p:nvCxnSpPr>
        <p:spPr>
          <a:xfrm>
            <a:off x="7162800" y="2514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C38EC-B0B0-A2F5-5932-B3A0B797CD59}"/>
              </a:ext>
            </a:extLst>
          </p:cNvPr>
          <p:cNvCxnSpPr>
            <a:cxnSpLocks/>
          </p:cNvCxnSpPr>
          <p:nvPr/>
        </p:nvCxnSpPr>
        <p:spPr>
          <a:xfrm>
            <a:off x="7162800" y="2743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135183-887F-4B27-3753-8E1E14C3CE92}"/>
              </a:ext>
            </a:extLst>
          </p:cNvPr>
          <p:cNvCxnSpPr/>
          <p:nvPr/>
        </p:nvCxnSpPr>
        <p:spPr>
          <a:xfrm>
            <a:off x="7200900" y="3124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D467B-5B2D-7B22-8390-02E6D0B00319}"/>
              </a:ext>
            </a:extLst>
          </p:cNvPr>
          <p:cNvCxnSpPr/>
          <p:nvPr/>
        </p:nvCxnSpPr>
        <p:spPr>
          <a:xfrm>
            <a:off x="7200900" y="3276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B14AB-AC2D-0BA9-F0D4-09C80B654B7E}"/>
              </a:ext>
            </a:extLst>
          </p:cNvPr>
          <p:cNvCxnSpPr/>
          <p:nvPr/>
        </p:nvCxnSpPr>
        <p:spPr>
          <a:xfrm>
            <a:off x="7200900" y="3505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A2FBCB-9460-6187-3B6D-1699E5C4AE1C}"/>
              </a:ext>
            </a:extLst>
          </p:cNvPr>
          <p:cNvCxnSpPr/>
          <p:nvPr/>
        </p:nvCxnSpPr>
        <p:spPr>
          <a:xfrm>
            <a:off x="7200900" y="3886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15AC4-9F39-29FB-A9C3-EB8F7F34449B}"/>
              </a:ext>
            </a:extLst>
          </p:cNvPr>
          <p:cNvCxnSpPr/>
          <p:nvPr/>
        </p:nvCxnSpPr>
        <p:spPr>
          <a:xfrm>
            <a:off x="7200900" y="4038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617B4-E2BF-E5F7-AD7B-7439813A9BA5}"/>
              </a:ext>
            </a:extLst>
          </p:cNvPr>
          <p:cNvCxnSpPr/>
          <p:nvPr/>
        </p:nvCxnSpPr>
        <p:spPr>
          <a:xfrm>
            <a:off x="7200900" y="41910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91BF4B-3DB4-DF82-CA2A-8C707DC92A89}"/>
              </a:ext>
            </a:extLst>
          </p:cNvPr>
          <p:cNvCxnSpPr/>
          <p:nvPr/>
        </p:nvCxnSpPr>
        <p:spPr>
          <a:xfrm>
            <a:off x="7200900" y="4419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64A383-E0B0-F734-A9EF-256C694E950B}"/>
              </a:ext>
            </a:extLst>
          </p:cNvPr>
          <p:cNvCxnSpPr/>
          <p:nvPr/>
        </p:nvCxnSpPr>
        <p:spPr>
          <a:xfrm>
            <a:off x="7200900" y="47244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068A98-7DAA-3419-CE6D-DE264DFAA73F}"/>
              </a:ext>
            </a:extLst>
          </p:cNvPr>
          <p:cNvCxnSpPr/>
          <p:nvPr/>
        </p:nvCxnSpPr>
        <p:spPr>
          <a:xfrm>
            <a:off x="7200900" y="48768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2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310640"/>
            <a:ext cx="6728288" cy="4780599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>
                <a:latin typeface="Arial" panose="020B0604020202020204" pitchFamily="34" charset="0"/>
              </a:rPr>
              <a:t>Encoding/decoding: Phenotype/Genotype variable representation (</a:t>
            </a:r>
            <a:r>
              <a:rPr lang="en-US" b="1" dirty="0">
                <a:latin typeface="Arial" panose="020B0604020202020204" pitchFamily="34" charset="0"/>
              </a:rPr>
              <a:t>binary</a:t>
            </a:r>
            <a:r>
              <a:rPr lang="en-US" dirty="0">
                <a:latin typeface="Arial" panose="020B0604020202020204" pitchFamily="34" charset="0"/>
              </a:rPr>
              <a:t>, integer, </a:t>
            </a:r>
            <a:r>
              <a:rPr lang="en-US" b="1" dirty="0">
                <a:latin typeface="Arial" panose="020B0604020202020204" pitchFamily="34" charset="0"/>
              </a:rPr>
              <a:t>permutation</a:t>
            </a:r>
            <a:r>
              <a:rPr lang="en-US" dirty="0">
                <a:latin typeface="Arial" panose="020B0604020202020204" pitchFamily="34" charset="0"/>
              </a:rPr>
              <a:t>, or real representation).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/>
              <a:t>Steps</a:t>
            </a:r>
            <a:endParaRPr lang="en-US" dirty="0"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Create initial population 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Fitness </a:t>
            </a:r>
            <a:r>
              <a:rPr lang="en-US" dirty="0"/>
              <a:t>e</a:t>
            </a:r>
            <a:r>
              <a:rPr lang="en-US" dirty="0">
                <a:latin typeface="Arial" panose="020B0604020202020204" pitchFamily="34" charset="0"/>
              </a:rPr>
              <a:t>valuation 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Parent selection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Crossover: creation of offsprings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Mutation:  creation of mutated offsprings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Replacement/repair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Survivor selection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If Termination condition(s) is met terminate, else repeat Steps 3 through 7 (each iteration is a generation). </a:t>
            </a:r>
          </a:p>
        </p:txBody>
      </p:sp>
      <p:pic>
        <p:nvPicPr>
          <p:cNvPr id="8" name="Picture 7" descr="Source: A Visual Guid to Evolutionary Strategies. https://blog.otoro.net/2017/10/29/visual-evolution-strategies/&#10;">
            <a:extLst>
              <a:ext uri="{FF2B5EF4-FFF2-40B4-BE49-F238E27FC236}">
                <a16:creationId xmlns:a16="http://schemas.microsoft.com/office/drawing/2014/main" id="{1D7E33A4-6FCE-4E4D-A9F4-129CB4F10C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50916"/>
            <a:ext cx="4694264" cy="4583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563BD-14BC-104E-BA3A-169F7525EBEA}"/>
              </a:ext>
            </a:extLst>
          </p:cNvPr>
          <p:cNvSpPr txBox="1"/>
          <p:nvPr/>
        </p:nvSpPr>
        <p:spPr>
          <a:xfrm>
            <a:off x="7414432" y="5401454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 Visual Guide to Evolutionary Strategies. </a:t>
            </a:r>
            <a:r>
              <a:rPr lang="en-US" dirty="0">
                <a:hlinkClick r:id="rId4"/>
              </a:rPr>
              <a:t>https://blog.otoro.net/2017/10/29/visual-evolution-strategies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C9F0CD2-4AC1-438F-9BB9-18E293410619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F777556-17BD-42B2-A9E4-53F8150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Overview of GAs</a:t>
            </a:r>
          </a:p>
        </p:txBody>
      </p:sp>
    </p:spTree>
    <p:extLst>
      <p:ext uri="{BB962C8B-B14F-4D97-AF65-F5344CB8AC3E}">
        <p14:creationId xmlns:p14="http://schemas.microsoft.com/office/powerpoint/2010/main" val="346160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10641"/>
            <a:ext cx="4108914" cy="1888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Parent selectors: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Roulette Wheel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Tournament Selection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Rank Selection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6475E17-67F1-4D49-BAD7-307CE34D6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530971"/>
              </p:ext>
            </p:extLst>
          </p:nvPr>
        </p:nvGraphicFramePr>
        <p:xfrm>
          <a:off x="836494" y="3429000"/>
          <a:ext cx="5447748" cy="259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755841-F1EF-4946-B1FF-6FA7BF6E1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83499"/>
              </p:ext>
            </p:extLst>
          </p:nvPr>
        </p:nvGraphicFramePr>
        <p:xfrm>
          <a:off x="6691745" y="3428999"/>
          <a:ext cx="4572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4348626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57887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2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9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0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34339"/>
                  </a:ext>
                </a:extLst>
              </a:tr>
            </a:tbl>
          </a:graphicData>
        </a:graphic>
      </p:graphicFrame>
      <p:sp>
        <p:nvSpPr>
          <p:cNvPr id="8" name="Arc 7">
            <a:extLst>
              <a:ext uri="{FF2B5EF4-FFF2-40B4-BE49-F238E27FC236}">
                <a16:creationId xmlns:a16="http://schemas.microsoft.com/office/drawing/2014/main" id="{00DA8B90-5EBD-FB4E-AD76-AD599019A2DA}"/>
              </a:ext>
            </a:extLst>
          </p:cNvPr>
          <p:cNvSpPr/>
          <p:nvPr/>
        </p:nvSpPr>
        <p:spPr>
          <a:xfrm rot="6119072">
            <a:off x="3898497" y="4383397"/>
            <a:ext cx="533400" cy="457200"/>
          </a:xfrm>
          <a:prstGeom prst="arc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53CC5C3-A695-42F7-AEB0-BB4B7AFBE020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6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44C079-F18F-2D8F-58FD-4D51EF4C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45" y="1828800"/>
            <a:ext cx="5702300" cy="8001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61B9320-F19A-F4A0-EB24-D7073F0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16958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3017520" cy="2042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Crossovers: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050"/>
                </a:solidFill>
              </a:rPr>
              <a:t>One Point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Two points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Uniform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053" y="1548401"/>
            <a:ext cx="5845293" cy="188059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62AC334-596C-4CF9-BE60-96EA6230CA03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DE7B3-815E-244D-F2B9-8EFD8C9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084" y="3746791"/>
            <a:ext cx="5950909" cy="2521075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776C7C99-794D-D1B3-6501-388029C8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30251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9825"/>
            <a:ext cx="3550920" cy="21945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Mutators: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Swap Mutation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Scramble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Bit Flip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Inversion Mutation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1905000"/>
            <a:ext cx="6899357" cy="94421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2F9147E-E8C0-4DCE-B8D9-A0EC9897DD7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8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FC6DAA-1C9D-B2BC-E870-031C5A92C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630084"/>
            <a:ext cx="6108700" cy="2502359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89E9407D-9742-4736-3DC8-9D6E557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1764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60" y="1299426"/>
            <a:ext cx="3433443" cy="1813560"/>
          </a:xfrm>
        </p:spPr>
        <p:txBody>
          <a:bodyPr>
            <a:normAutofit/>
          </a:bodyPr>
          <a:lstStyle/>
          <a:p>
            <a:pPr marL="275034" lvl="1" indent="0">
              <a:lnSpc>
                <a:spcPct val="100000"/>
              </a:lnSpc>
              <a:buNone/>
            </a:pPr>
            <a:r>
              <a:rPr lang="en-US" dirty="0"/>
              <a:t>Survivor selection: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Fitness Based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 Based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C311C-E257-7075-CD38-4E4FD5B5F412}"/>
              </a:ext>
            </a:extLst>
          </p:cNvPr>
          <p:cNvGrpSpPr/>
          <p:nvPr/>
        </p:nvGrpSpPr>
        <p:grpSpPr>
          <a:xfrm>
            <a:off x="3667123" y="1427453"/>
            <a:ext cx="7686676" cy="3643154"/>
            <a:chOff x="2600324" y="2789913"/>
            <a:chExt cx="7686676" cy="36431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D6C89B-A0C3-234C-B2B5-CE5E4130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3526" y="3026840"/>
              <a:ext cx="6686551" cy="3161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7DDE13-AEAA-4446-AC2A-887C76C2453D}"/>
                </a:ext>
              </a:extLst>
            </p:cNvPr>
            <p:cNvSpPr txBox="1"/>
            <p:nvPr/>
          </p:nvSpPr>
          <p:spPr>
            <a:xfrm>
              <a:off x="2701924" y="6063735"/>
              <a:ext cx="278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 err="1"/>
                <a:t>i</a:t>
              </a:r>
              <a:endParaRPr lang="en-US" i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BF07D-A548-2046-B8FA-A26EF398EF99}"/>
                </a:ext>
              </a:extLst>
            </p:cNvPr>
            <p:cNvSpPr txBox="1"/>
            <p:nvPr/>
          </p:nvSpPr>
          <p:spPr>
            <a:xfrm>
              <a:off x="7239000" y="606373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/>
                <a:t>i+1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C7215-CA70-3B48-9644-7B317BA54D9C}"/>
                </a:ext>
              </a:extLst>
            </p:cNvPr>
            <p:cNvSpPr txBox="1"/>
            <p:nvPr/>
          </p:nvSpPr>
          <p:spPr>
            <a:xfrm>
              <a:off x="4800600" y="46482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offsprings</a:t>
              </a:r>
              <a:endParaRPr lang="en-US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A80D7-5F47-E546-9FBB-B54DB4B8A8A2}"/>
                </a:ext>
              </a:extLst>
            </p:cNvPr>
            <p:cNvSpPr txBox="1"/>
            <p:nvPr/>
          </p:nvSpPr>
          <p:spPr>
            <a:xfrm>
              <a:off x="2600324" y="2789913"/>
              <a:ext cx="100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5A7812-238F-E949-8B99-73102E7A337B}"/>
                </a:ext>
              </a:extLst>
            </p:cNvPr>
            <p:cNvSpPr txBox="1"/>
            <p:nvPr/>
          </p:nvSpPr>
          <p:spPr>
            <a:xfrm>
              <a:off x="3429000" y="2808504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4607C8-95DC-CA4E-94E0-F8CB565F62B4}"/>
                </a:ext>
              </a:extLst>
            </p:cNvPr>
            <p:cNvSpPr txBox="1"/>
            <p:nvPr/>
          </p:nvSpPr>
          <p:spPr>
            <a:xfrm>
              <a:off x="7315200" y="2790982"/>
              <a:ext cx="1007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F39722-59C3-6845-9968-90ADEB9BFD78}"/>
                </a:ext>
              </a:extLst>
            </p:cNvPr>
            <p:cNvSpPr txBox="1"/>
            <p:nvPr/>
          </p:nvSpPr>
          <p:spPr>
            <a:xfrm>
              <a:off x="8146441" y="2809573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A8CA70-C359-6D45-8BD7-3AF1BD440EF1}"/>
                </a:ext>
              </a:extLst>
            </p:cNvPr>
            <p:cNvSpPr txBox="1"/>
            <p:nvPr/>
          </p:nvSpPr>
          <p:spPr>
            <a:xfrm>
              <a:off x="4759326" y="3686022"/>
              <a:ext cx="103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492B1-14CD-D040-B20B-490A68134565}"/>
                </a:ext>
              </a:extLst>
            </p:cNvPr>
            <p:cNvSpPr txBox="1"/>
            <p:nvPr/>
          </p:nvSpPr>
          <p:spPr>
            <a:xfrm>
              <a:off x="5678184" y="3704409"/>
              <a:ext cx="1560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</p:grp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A2E25EA-1CD2-4A54-8C7E-E027B372DEBE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9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4699-26FE-5638-EAA1-3F74B1DDF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49" y="5762194"/>
            <a:ext cx="6616700" cy="304800"/>
          </a:xfrm>
          <a:prstGeom prst="rect">
            <a:avLst/>
          </a:prstGeom>
        </p:spPr>
      </p:pic>
      <p:sp>
        <p:nvSpPr>
          <p:cNvPr id="19" name="Title 11">
            <a:extLst>
              <a:ext uri="{FF2B5EF4-FFF2-40B4-BE49-F238E27FC236}">
                <a16:creationId xmlns:a16="http://schemas.microsoft.com/office/drawing/2014/main" id="{F963C359-55F4-9154-C7C3-CB344DEA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974946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D7726-4963-492E-94A9-D39640D2044A}">
  <ds:schemaRefs>
    <ds:schemaRef ds:uri="http://purl.org/dc/dcmitype/"/>
    <ds:schemaRef ds:uri="http://purl.org/dc/terms/"/>
    <ds:schemaRef ds:uri="e6cba3a1-1013-472a-b3ba-ce16017401c5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0a6561d-8ad2-48c6-b10d-6c4d8e9afc2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1998</Words>
  <Application>Microsoft Macintosh PowerPoint</Application>
  <PresentationFormat>Widescreen</PresentationFormat>
  <Paragraphs>404</Paragraphs>
  <Slides>33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Cambria Math</vt:lpstr>
      <vt:lpstr>Courier New</vt:lpstr>
      <vt:lpstr>Helvetica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PowerPoint Presentation</vt:lpstr>
      <vt:lpstr>Genetic Algorithms: Overview</vt:lpstr>
      <vt:lpstr>Notation</vt:lpstr>
      <vt:lpstr>Flowchart and Corresponding Input</vt:lpstr>
      <vt:lpstr>Overview of GAs</vt:lpstr>
      <vt:lpstr>Evolutionary Operators of GAs</vt:lpstr>
      <vt:lpstr>Evolutionary Operators of GAs</vt:lpstr>
      <vt:lpstr>Evolutionary Operators of GAs</vt:lpstr>
      <vt:lpstr>Evolutionary Operators of GAs</vt:lpstr>
      <vt:lpstr>Evolutionary Operators of GAs</vt:lpstr>
      <vt:lpstr>Demonstration: Initial Loading Simplified Problem</vt:lpstr>
      <vt:lpstr>Demonstration: Initial Results</vt:lpstr>
      <vt:lpstr>User-defined objective function via external models</vt:lpstr>
      <vt:lpstr>User-defined Constraints in the external model/and Functions</vt:lpstr>
      <vt:lpstr>User-defined Constraints in the external model/and Functions</vt:lpstr>
      <vt:lpstr>Hands-on session</vt:lpstr>
      <vt:lpstr>Exercise1 (1_GA_MaxwRep.xml)</vt:lpstr>
      <vt:lpstr>Exercise1 (1_GA_MaxwRep.xml)</vt:lpstr>
      <vt:lpstr>Exercise2 (2_GA_MinRep.xml)</vt:lpstr>
      <vt:lpstr>Exercise2 (2_GA_MinwoRep.xml)</vt:lpstr>
      <vt:lpstr>Exercise3 (Maximization with explicit constraints) start from the starter exercise 2</vt:lpstr>
      <vt:lpstr>Exercise3</vt:lpstr>
      <vt:lpstr>Exercise3 (Max w/o Rep with Constraints)</vt:lpstr>
      <vt:lpstr>Exercise4 (Continuous problem with implicit constraint)</vt:lpstr>
      <vt:lpstr>Exercise4 (Continuous problem with implicit constraint)</vt:lpstr>
      <vt:lpstr>Exercise4 (Continuous problem with implicit constraint)</vt:lpstr>
      <vt:lpstr>Exercise4 (Continuous problem with implicit constraint)</vt:lpstr>
      <vt:lpstr>Backup Slides</vt:lpstr>
      <vt:lpstr>PowerPoint Presentation</vt:lpstr>
      <vt:lpstr>Enhancements and Acceleration</vt:lpstr>
      <vt:lpstr>PowerPoint Presentation</vt:lpstr>
      <vt:lpstr>Thank you for your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2022-07-26T04:01:51Z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